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7315200" cy="96012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702" userDrawn="1">
          <p15:clr>
            <a:srgbClr val="A4A3A4"/>
          </p15:clr>
        </p15:guide>
        <p15:guide id="2" pos="222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CC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2496" y="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702"/>
        <p:guide pos="222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3076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0502900" y="-11066463"/>
            <a:ext cx="8845550" cy="1179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body"/>
          </p:nvPr>
        </p:nvSpPr>
        <p:spPr bwMode="auto">
          <a:xfrm>
            <a:off x="731195" y="4560087"/>
            <a:ext cx="5846271" cy="431584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fr-FR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730250"/>
            <a:ext cx="2700338" cy="3598863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195" y="4560087"/>
            <a:ext cx="5851178" cy="4320317"/>
          </a:xfrm>
          <a:noFill/>
          <a:ln/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6B5677-F08F-4908-A928-C724EDB2E1A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5577E5-39DA-486A-BC83-4922659F19A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68875" y="366713"/>
            <a:ext cx="1541463" cy="7796212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3575" cy="7796212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F8811-7E9E-4D91-B328-CC6474B845B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13907F-4746-469C-9F1C-AC0B2F623DB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5063AD-ED23-44D4-947C-647C1ECE095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6725" cy="6029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502025" y="2133600"/>
            <a:ext cx="3008313" cy="6029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B98787-86C0-4E7B-B5C0-5EFF43DE383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3AEF3C-A87D-490C-A6C5-8410900AFDD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F738EB-EE2D-4F91-B63C-9CF5AB35E71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4FFB3A-668D-412C-9FE7-65F91DE7FE7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E6121-898B-4D79-B43A-8F9FD100368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489690-FB08-4604-A015-AF78F9FCA91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67438" cy="15192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texte-titre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67438" cy="6029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plan de texte</a:t>
            </a:r>
          </a:p>
          <a:p>
            <a:pPr lvl="1"/>
            <a:r>
              <a:rPr lang="en-GB"/>
              <a:t>Second niveau de plan</a:t>
            </a:r>
          </a:p>
          <a:p>
            <a:pPr lvl="2"/>
            <a:r>
              <a:rPr lang="en-GB"/>
              <a:t>Troisième niveau de plan</a:t>
            </a:r>
          </a:p>
          <a:p>
            <a:pPr lvl="3"/>
            <a:r>
              <a:rPr lang="en-GB"/>
              <a:t>Quatrième niveau de plan</a:t>
            </a:r>
          </a:p>
          <a:p>
            <a:pPr lvl="4"/>
            <a:r>
              <a:rPr lang="en-GB"/>
              <a:t>Cinquième niveau de plan</a:t>
            </a:r>
          </a:p>
          <a:p>
            <a:pPr lvl="4"/>
            <a:r>
              <a:rPr lang="en-GB"/>
              <a:t>Sixième niveau de plan</a:t>
            </a:r>
          </a:p>
          <a:p>
            <a:pPr lvl="4"/>
            <a:r>
              <a:rPr lang="en-GB"/>
              <a:t>Septième niveau de plan</a:t>
            </a:r>
          </a:p>
          <a:p>
            <a:pPr lvl="4"/>
            <a:r>
              <a:rPr lang="en-GB"/>
              <a:t>Huitième niveau de plan</a:t>
            </a:r>
          </a:p>
          <a:p>
            <a:pPr lvl="4"/>
            <a:r>
              <a:rPr lang="en-GB"/>
              <a:t>Neuvième niveau de plan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914900" y="8326438"/>
            <a:ext cx="1595438" cy="6302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07988F14-33A9-4B0F-9D32-32415B37D44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ＭＳ Ｐゴシック" charset="-128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ＭＳ Ｐゴシック" charset="-128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ＭＳ Ｐゴシック" charset="-128"/>
          <a:cs typeface="Arial" charset="0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ＭＳ Ｐゴシック" charset="-128"/>
          <a:cs typeface="Arial" charset="0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ＭＳ Ｐゴシック" charset="-128"/>
          <a:cs typeface="Arial" charset="0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ＭＳ Ｐゴシック" charset="-128"/>
          <a:cs typeface="Arial" charset="0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Arial" charset="0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Arial" charset="0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Arial" charset="0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Arial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0" y="3779838"/>
            <a:ext cx="6858000" cy="4427537"/>
          </a:xfrm>
          <a:prstGeom prst="rect">
            <a:avLst/>
          </a:prstGeom>
          <a:gradFill rotWithShape="0">
            <a:gsLst>
              <a:gs pos="0">
                <a:srgbClr val="33CCCC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188913" y="7019925"/>
            <a:ext cx="6524625" cy="946150"/>
          </a:xfrm>
          <a:prstGeom prst="rect">
            <a:avLst/>
          </a:prstGeom>
          <a:solidFill>
            <a:srgbClr val="CC0099"/>
          </a:solidFill>
          <a:ln w="9360">
            <a:solidFill>
              <a:srgbClr val="D60093"/>
            </a:solidFill>
            <a:miter lim="800000"/>
            <a:headEnd/>
            <a:tailEnd/>
          </a:ln>
          <a:effectLst>
            <a:outerShdw dist="107933" dir="2700000" algn="ctr" rotWithShape="0">
              <a:srgbClr val="808080">
                <a:alpha val="50027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15094" y="4427984"/>
            <a:ext cx="6561138" cy="272087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/>
            <a:r>
              <a:rPr lang="fr-FR" sz="3600" b="1" baseline="0" dirty="0">
                <a:solidFill>
                  <a:srgbClr val="333399"/>
                </a:solidFill>
                <a:latin typeface="Verdana" charset="0"/>
                <a:cs typeface="Arial Unicode MS" charset="0"/>
              </a:rPr>
              <a:t>«</a:t>
            </a:r>
            <a:r>
              <a:rPr lang="fr-FR" sz="2800" b="1" baseline="0" dirty="0">
                <a:solidFill>
                  <a:srgbClr val="333399"/>
                </a:solidFill>
                <a:latin typeface="Verdana" charset="0"/>
              </a:rPr>
              <a:t>Le diabète de type 2 de enfant en Afrique : </a:t>
            </a:r>
            <a:br>
              <a:rPr lang="fr-FR" sz="2800" b="1" baseline="0" dirty="0">
                <a:solidFill>
                  <a:srgbClr val="333399"/>
                </a:solidFill>
                <a:latin typeface="Verdana" charset="0"/>
              </a:rPr>
            </a:br>
            <a:r>
              <a:rPr lang="fr-FR" sz="2800" b="1" baseline="0" dirty="0">
                <a:solidFill>
                  <a:srgbClr val="333399"/>
                </a:solidFill>
                <a:latin typeface="Verdana" charset="0"/>
              </a:rPr>
              <a:t>dépistons nous assez ? »</a:t>
            </a:r>
            <a:br>
              <a:rPr lang="fr-FR" sz="3600" b="1" baseline="0" dirty="0">
                <a:solidFill>
                  <a:srgbClr val="333399"/>
                </a:solidFill>
                <a:latin typeface="Verdana" charset="0"/>
                <a:cs typeface="Arial Unicode MS" charset="0"/>
              </a:rPr>
            </a:br>
            <a:br>
              <a:rPr lang="fr-FR" sz="3600" b="1" baseline="0" dirty="0">
                <a:solidFill>
                  <a:srgbClr val="333399"/>
                </a:solidFill>
                <a:latin typeface="Verdana" charset="0"/>
                <a:cs typeface="Arial Unicode MS" charset="0"/>
              </a:rPr>
            </a:br>
            <a:r>
              <a:rPr lang="fr-FR" sz="2800" b="1" dirty="0">
                <a:solidFill>
                  <a:srgbClr val="333399"/>
                </a:solidFill>
                <a:latin typeface="Verdana" charset="0"/>
              </a:rPr>
              <a:t>Dr </a:t>
            </a:r>
            <a:r>
              <a:rPr lang="fr-FR" sz="2800" b="1" dirty="0" err="1">
                <a:solidFill>
                  <a:srgbClr val="333399"/>
                </a:solidFill>
                <a:latin typeface="Verdana" charset="0"/>
              </a:rPr>
              <a:t>Raîssa</a:t>
            </a:r>
            <a:r>
              <a:rPr lang="fr-FR" sz="2800" b="1" dirty="0">
                <a:solidFill>
                  <a:srgbClr val="333399"/>
                </a:solidFill>
                <a:latin typeface="Verdana" charset="0"/>
              </a:rPr>
              <a:t> </a:t>
            </a:r>
            <a:r>
              <a:rPr lang="fr-FR" sz="2800" b="1" dirty="0" err="1">
                <a:solidFill>
                  <a:srgbClr val="333399"/>
                </a:solidFill>
                <a:latin typeface="Verdana" charset="0"/>
              </a:rPr>
              <a:t>Mayanda</a:t>
            </a:r>
            <a:br>
              <a:rPr lang="fr-FR" sz="2800" b="1" dirty="0">
                <a:solidFill>
                  <a:srgbClr val="333399"/>
                </a:solidFill>
                <a:latin typeface="Verdana" charset="0"/>
              </a:rPr>
            </a:br>
            <a:r>
              <a:rPr lang="fr-FR" b="1" dirty="0">
                <a:solidFill>
                  <a:srgbClr val="333399"/>
                </a:solidFill>
                <a:latin typeface="Verdana" charset="0"/>
              </a:rPr>
              <a:t>(République du Congo)</a:t>
            </a:r>
            <a:endParaRPr lang="fr-FR" b="1" baseline="0" dirty="0">
              <a:solidFill>
                <a:srgbClr val="333399"/>
              </a:solidFill>
              <a:latin typeface="Verdana" charset="0"/>
              <a:cs typeface="Arial Unicode MS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115888" y="3419475"/>
            <a:ext cx="6524625" cy="870449"/>
          </a:xfrm>
          <a:prstGeom prst="rect">
            <a:avLst/>
          </a:prstGeom>
          <a:solidFill>
            <a:srgbClr val="CC0099"/>
          </a:solidFill>
          <a:ln w="9360">
            <a:solidFill>
              <a:srgbClr val="D60093"/>
            </a:solidFill>
            <a:miter lim="800000"/>
            <a:headEnd/>
            <a:tailEnd/>
          </a:ln>
          <a:effectLst>
            <a:outerShdw dist="107933" dir="2700000" algn="ctr" rotWithShape="0">
              <a:srgbClr val="808080">
                <a:alpha val="50027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054" name="AutoShape 7"/>
          <p:cNvSpPr>
            <a:spLocks noChangeArrowheads="1"/>
          </p:cNvSpPr>
          <p:nvPr/>
        </p:nvSpPr>
        <p:spPr bwMode="auto">
          <a:xfrm rot="10800000">
            <a:off x="0" y="4763"/>
            <a:ext cx="6858000" cy="539750"/>
          </a:xfrm>
          <a:prstGeom prst="rtTriangle">
            <a:avLst/>
          </a:prstGeom>
          <a:solidFill>
            <a:srgbClr val="00FFFF"/>
          </a:solidFill>
          <a:ln w="9360">
            <a:solidFill>
              <a:srgbClr val="00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055" name="Rectangle 8"/>
          <p:cNvSpPr>
            <a:spLocks noChangeArrowheads="1"/>
          </p:cNvSpPr>
          <p:nvPr/>
        </p:nvSpPr>
        <p:spPr bwMode="auto">
          <a:xfrm>
            <a:off x="3411538" y="1027113"/>
            <a:ext cx="3186112" cy="1960562"/>
          </a:xfrm>
          <a:prstGeom prst="rect">
            <a:avLst/>
          </a:prstGeom>
          <a:solidFill>
            <a:srgbClr val="000080">
              <a:alpha val="9804"/>
            </a:srgbClr>
          </a:solidFill>
          <a:ln w="19080">
            <a:solidFill>
              <a:srgbClr val="333399"/>
            </a:solidFill>
            <a:miter lim="800000"/>
            <a:headEnd/>
            <a:tailEnd/>
          </a:ln>
        </p:spPr>
        <p:txBody>
          <a:bodyPr lIns="54000" tIns="46800" rIns="54000" bIns="46800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4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Session</a:t>
            </a:r>
            <a:r>
              <a:rPr lang="fr-FR" sz="16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 14 FEVRIER </a:t>
            </a:r>
            <a:r>
              <a:rPr lang="fr-FR" sz="14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2019:         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1400" b="1" baseline="0" dirty="0">
              <a:solidFill>
                <a:srgbClr val="000080"/>
              </a:solidFill>
              <a:latin typeface="Verdana" charset="0"/>
              <a:ea typeface="MS Mincho" pitchFamily="49" charset="-128"/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4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Heure………………………(GMT)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1400" b="1" baseline="0" dirty="0">
              <a:solidFill>
                <a:srgbClr val="000080"/>
              </a:solidFill>
              <a:latin typeface="Verdana" charset="0"/>
              <a:ea typeface="MS Mincho" pitchFamily="49" charset="-128"/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4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Lieu……………………………….….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1400" b="1" baseline="0" dirty="0">
              <a:solidFill>
                <a:srgbClr val="000080"/>
              </a:solidFill>
              <a:latin typeface="Verdana" charset="0"/>
              <a:ea typeface="MS Mincho" pitchFamily="49" charset="-128"/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4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Salle………………………………….</a:t>
            </a:r>
          </a:p>
        </p:txBody>
      </p:sp>
      <p:sp>
        <p:nvSpPr>
          <p:cNvPr id="2056" name="Rectangle 9"/>
          <p:cNvSpPr>
            <a:spLocks noChangeArrowheads="1"/>
          </p:cNvSpPr>
          <p:nvPr/>
        </p:nvSpPr>
        <p:spPr bwMode="auto">
          <a:xfrm>
            <a:off x="1557338" y="7164388"/>
            <a:ext cx="4154487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800" baseline="0">
                <a:solidFill>
                  <a:srgbClr val="FFFFFF"/>
                </a:solidFill>
                <a:latin typeface="Verdana" charset="0"/>
              </a:rPr>
              <a:t>Pour en savoir plus, visitez le site 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800" baseline="0">
                <a:solidFill>
                  <a:srgbClr val="FFFFFF"/>
                </a:solidFill>
                <a:latin typeface="Verdana" charset="0"/>
              </a:rPr>
              <a:t>www.e-diabete.org</a:t>
            </a:r>
          </a:p>
        </p:txBody>
      </p:sp>
      <p:pic>
        <p:nvPicPr>
          <p:cNvPr id="2057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5283200" y="755650"/>
            <a:ext cx="1584325" cy="984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05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28775" y="1763713"/>
            <a:ext cx="1485900" cy="1252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grpSp>
        <p:nvGrpSpPr>
          <p:cNvPr id="2" name="Groupe 17"/>
          <p:cNvGrpSpPr/>
          <p:nvPr/>
        </p:nvGrpSpPr>
        <p:grpSpPr>
          <a:xfrm rot="20310400">
            <a:off x="366357" y="1264638"/>
            <a:ext cx="1287826" cy="428387"/>
            <a:chOff x="-2187624" y="539552"/>
            <a:chExt cx="2187624" cy="504056"/>
          </a:xfrm>
          <a:solidFill>
            <a:srgbClr val="33CCCC"/>
          </a:solidFill>
          <a:effectLst>
            <a:outerShdw blurRad="50800" dist="50800" dir="5400000" algn="ctr" rotWithShape="0">
              <a:schemeClr val="tx1"/>
            </a:outerShdw>
          </a:effectLst>
        </p:grpSpPr>
        <p:sp>
          <p:nvSpPr>
            <p:cNvPr id="15" name="Rectangle 5"/>
            <p:cNvSpPr>
              <a:spLocks noChangeArrowheads="1"/>
            </p:cNvSpPr>
            <p:nvPr/>
          </p:nvSpPr>
          <p:spPr bwMode="auto">
            <a:xfrm>
              <a:off x="-2187624" y="539552"/>
              <a:ext cx="2187624" cy="504056"/>
            </a:xfrm>
            <a:prstGeom prst="rect">
              <a:avLst/>
            </a:prstGeom>
            <a:grpFill/>
            <a:ln w="9360">
              <a:solidFill>
                <a:schemeClr val="accent3"/>
              </a:solidFill>
              <a:miter lim="800000"/>
              <a:headEnd/>
              <a:tailEnd/>
            </a:ln>
            <a:effectLst>
              <a:outerShdw dist="107933" dir="2700000" algn="ctr" rotWithShape="0">
                <a:srgbClr val="808080">
                  <a:alpha val="50027"/>
                </a:srgbClr>
              </a:outerShdw>
            </a:effectLst>
          </p:spPr>
          <p:style>
            <a:lnRef idx="0">
              <a:scrgbClr r="0" g="0" b="0"/>
            </a:lnRef>
            <a:fillRef idx="1002">
              <a:schemeClr val="dk2"/>
            </a:fillRef>
            <a:effectRef idx="0">
              <a:scrgbClr r="0" g="0" b="0"/>
            </a:effectRef>
            <a:fontRef idx="major"/>
          </p:style>
          <p:txBody>
            <a:bodyPr wrap="none" anchor="ctr"/>
            <a:lstStyle/>
            <a:p>
              <a:pPr algn="ctr">
                <a:defRPr/>
              </a:pPr>
              <a:endParaRPr lang="fr-FR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ZoneTexte 16"/>
            <p:cNvSpPr txBox="1"/>
            <p:nvPr/>
          </p:nvSpPr>
          <p:spPr>
            <a:xfrm>
              <a:off x="-2187624" y="640717"/>
              <a:ext cx="2187622" cy="307820"/>
            </a:xfrm>
            <a:prstGeom prst="rect">
              <a:avLst/>
            </a:prstGeom>
            <a:grp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fr-FR" sz="1100" b="1" baseline="0" dirty="0">
                  <a:solidFill>
                    <a:schemeClr val="tx1"/>
                  </a:solidFill>
                </a:rPr>
                <a:t>prochain cours</a:t>
              </a:r>
              <a:endParaRPr lang="fr-FR" sz="11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2060" name="ZoneTexte 17"/>
          <p:cNvSpPr txBox="1">
            <a:spLocks noChangeArrowheads="1"/>
          </p:cNvSpPr>
          <p:nvPr/>
        </p:nvSpPr>
        <p:spPr bwMode="auto">
          <a:xfrm>
            <a:off x="173831" y="3566790"/>
            <a:ext cx="640873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dirty="0"/>
              <a:t>Le </a:t>
            </a:r>
            <a:r>
              <a:rPr lang="fr-FR" b="1" dirty="0">
                <a:latin typeface="Verdana" charset="0"/>
              </a:rPr>
              <a:t>Dr </a:t>
            </a:r>
            <a:r>
              <a:rPr lang="fr-FR" b="1" dirty="0" err="1">
                <a:latin typeface="Verdana" charset="0"/>
              </a:rPr>
              <a:t>Raîssa</a:t>
            </a:r>
            <a:r>
              <a:rPr lang="fr-FR" b="1" dirty="0">
                <a:latin typeface="Verdana" charset="0"/>
              </a:rPr>
              <a:t> </a:t>
            </a:r>
            <a:r>
              <a:rPr lang="fr-FR" b="1" dirty="0" err="1">
                <a:latin typeface="Verdana" charset="0"/>
              </a:rPr>
              <a:t>Mayanda</a:t>
            </a:r>
            <a:r>
              <a:rPr lang="fr-FR" b="1" dirty="0"/>
              <a:t>, </a:t>
            </a:r>
            <a:r>
              <a:rPr lang="fr-FR" dirty="0"/>
              <a:t>nous fera partager son expérience et répondra en direct à vos questions.</a:t>
            </a:r>
          </a:p>
        </p:txBody>
      </p:sp>
      <p:pic>
        <p:nvPicPr>
          <p:cNvPr id="2061" name="Picture 16" descr="D:\Prod\UNFM - E-diab &amp; E-Péd\_DUDAL Cours\e-Diab_2016-03-10\e-diabete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375" y="179388"/>
            <a:ext cx="334962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2" name="Image 17" descr="footer-e-diabete.pn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341438" y="8172450"/>
            <a:ext cx="4108450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hème Offic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3000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3000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Thèm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1739</TotalTime>
  <Words>57</Words>
  <Application>Microsoft Office PowerPoint</Application>
  <PresentationFormat>Affichage à l'écran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Verdana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fr50013</dc:creator>
  <cp:lastModifiedBy>Thomas</cp:lastModifiedBy>
  <cp:revision>144</cp:revision>
  <cp:lastPrinted>2018-05-03T08:02:03Z</cp:lastPrinted>
  <dcterms:created xsi:type="dcterms:W3CDTF">2009-09-18T14:11:12Z</dcterms:created>
  <dcterms:modified xsi:type="dcterms:W3CDTF">2019-02-11T15:47:07Z</dcterms:modified>
</cp:coreProperties>
</file>