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7315200" cy="96012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02" userDrawn="1">
          <p15:clr>
            <a:srgbClr val="A4A3A4"/>
          </p15:clr>
        </p15:guide>
        <p15:guide id="2" pos="222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2510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02"/>
        <p:guide pos="22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3076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0502900" y="-11066463"/>
            <a:ext cx="8845550" cy="1179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31195" y="4560087"/>
            <a:ext cx="5846271" cy="43158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730250"/>
            <a:ext cx="2700338" cy="359886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195" y="4560087"/>
            <a:ext cx="5851178" cy="4320317"/>
          </a:xfrm>
          <a:noFill/>
          <a:ln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B5677-F08F-4908-A928-C724EDB2E1A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577E5-39DA-486A-BC83-4922659F19A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68875" y="366713"/>
            <a:ext cx="1541463" cy="7796212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3575" cy="7796212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F8811-7E9E-4D91-B328-CC6474B845B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3907F-4746-469C-9F1C-AC0B2F623DB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063AD-ED23-44D4-947C-647C1ECE095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6725" cy="602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2025" y="2133600"/>
            <a:ext cx="3008313" cy="602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98787-86C0-4E7B-B5C0-5EFF43DE38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AEF3C-A87D-490C-A6C5-8410900AFDD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738EB-EE2D-4F91-B63C-9CF5AB35E7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FFB3A-668D-412C-9FE7-65F91DE7FE7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E6121-898B-4D79-B43A-8F9FD100368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89690-FB08-4604-A015-AF78F9FCA9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67438" cy="1519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67438" cy="6029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914900" y="8326438"/>
            <a:ext cx="1595438" cy="630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7988F14-33A9-4B0F-9D32-32415B37D4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ＭＳ Ｐゴシック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ＭＳ Ｐゴシック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ＭＳ Ｐゴシック" charset="-128"/>
          <a:cs typeface="Arial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ＭＳ Ｐゴシック" charset="-128"/>
          <a:cs typeface="Arial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ＭＳ Ｐゴシック" charset="-128"/>
          <a:cs typeface="Arial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ＭＳ Ｐゴシック" charset="-128"/>
          <a:cs typeface="Arial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3779838"/>
            <a:ext cx="6858000" cy="4427537"/>
          </a:xfrm>
          <a:prstGeom prst="rect">
            <a:avLst/>
          </a:prstGeom>
          <a:gradFill rotWithShape="0">
            <a:gsLst>
              <a:gs pos="0">
                <a:srgbClr val="33CCCC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88913" y="7019925"/>
            <a:ext cx="6524625" cy="946150"/>
          </a:xfrm>
          <a:prstGeom prst="rect">
            <a:avLst/>
          </a:prstGeom>
          <a:solidFill>
            <a:srgbClr val="CC0099"/>
          </a:solidFill>
          <a:ln w="9360">
            <a:solidFill>
              <a:srgbClr val="D60093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88913" y="5615432"/>
            <a:ext cx="6561138" cy="1233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/>
            <a:r>
              <a:rPr lang="fr-FR" sz="32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  <a:t>«Diabète et neuropathie» </a:t>
            </a:r>
            <a:br>
              <a:rPr lang="fr-FR" sz="32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</a:br>
            <a:endParaRPr lang="fr-FR" sz="900" b="1" dirty="0">
              <a:solidFill>
                <a:srgbClr val="333399"/>
              </a:solidFill>
              <a:latin typeface="Verdana" charset="0"/>
            </a:endParaRPr>
          </a:p>
          <a:p>
            <a:pPr algn="ctr"/>
            <a:r>
              <a:rPr lang="fr-FR" sz="2000" b="1" baseline="0" dirty="0">
                <a:solidFill>
                  <a:srgbClr val="333399"/>
                </a:solidFill>
                <a:latin typeface="Verdana" charset="0"/>
              </a:rPr>
              <a:t>Dr Charley ELENGA</a:t>
            </a:r>
            <a:br>
              <a:rPr lang="fr-FR" sz="20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</a:br>
            <a:r>
              <a:rPr lang="fr-FR" sz="16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  <a:t>Congo</a:t>
            </a:r>
            <a:endParaRPr lang="fr-FR" b="1" baseline="0" dirty="0">
              <a:solidFill>
                <a:srgbClr val="333399"/>
              </a:solidFill>
              <a:latin typeface="Verdana" charset="0"/>
              <a:cs typeface="Arial Unicode MS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15888" y="3419475"/>
            <a:ext cx="6524625" cy="1989582"/>
          </a:xfrm>
          <a:prstGeom prst="rect">
            <a:avLst/>
          </a:prstGeom>
          <a:solidFill>
            <a:srgbClr val="CC0099"/>
          </a:solidFill>
          <a:ln w="9360">
            <a:solidFill>
              <a:srgbClr val="D60093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054" name="AutoShape 7"/>
          <p:cNvSpPr>
            <a:spLocks noChangeArrowheads="1"/>
          </p:cNvSpPr>
          <p:nvPr/>
        </p:nvSpPr>
        <p:spPr bwMode="auto">
          <a:xfrm rot="10800000">
            <a:off x="0" y="4763"/>
            <a:ext cx="6858000" cy="539750"/>
          </a:xfrm>
          <a:prstGeom prst="rtTriangle">
            <a:avLst/>
          </a:prstGeom>
          <a:solidFill>
            <a:srgbClr val="00FFFF"/>
          </a:solidFill>
          <a:ln w="9360">
            <a:solidFill>
              <a:srgbClr val="00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055" name="Rectangle 8"/>
          <p:cNvSpPr>
            <a:spLocks noChangeArrowheads="1"/>
          </p:cNvSpPr>
          <p:nvPr/>
        </p:nvSpPr>
        <p:spPr bwMode="auto">
          <a:xfrm>
            <a:off x="3411538" y="1027113"/>
            <a:ext cx="3186112" cy="1960562"/>
          </a:xfrm>
          <a:prstGeom prst="rect">
            <a:avLst/>
          </a:prstGeom>
          <a:solidFill>
            <a:srgbClr val="000080">
              <a:alpha val="9804"/>
            </a:srgbClr>
          </a:solidFill>
          <a:ln w="19080">
            <a:solidFill>
              <a:srgbClr val="333399"/>
            </a:solidFill>
            <a:miter lim="800000"/>
            <a:headEnd/>
            <a:tailEnd/>
          </a:ln>
        </p:spPr>
        <p:txBody>
          <a:bodyPr lIns="54000" tIns="46800" rIns="54000" bIns="46800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Session</a:t>
            </a:r>
            <a:r>
              <a:rPr lang="fr-FR" sz="16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 8 MARS </a:t>
            </a: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2018:        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Heure………………………(GMT)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Lieu……………………………….….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Salle………………………………….</a:t>
            </a: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1557338" y="7164388"/>
            <a:ext cx="4154487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baseline="0">
                <a:solidFill>
                  <a:srgbClr val="FFFFFF"/>
                </a:solidFill>
                <a:latin typeface="Verdana" charset="0"/>
              </a:rPr>
              <a:t>Pour en savoir plus, visitez le site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baseline="0">
                <a:solidFill>
                  <a:srgbClr val="FFFFFF"/>
                </a:solidFill>
                <a:latin typeface="Verdana" charset="0"/>
              </a:rPr>
              <a:t>www.e-diabete.org</a:t>
            </a:r>
          </a:p>
        </p:txBody>
      </p:sp>
      <p:pic>
        <p:nvPicPr>
          <p:cNvPr id="2057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5283200" y="755650"/>
            <a:ext cx="1584325" cy="984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5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28775" y="1763713"/>
            <a:ext cx="1485900" cy="1252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2" name="Groupe 17"/>
          <p:cNvGrpSpPr/>
          <p:nvPr/>
        </p:nvGrpSpPr>
        <p:grpSpPr>
          <a:xfrm rot="20310400">
            <a:off x="366357" y="1264638"/>
            <a:ext cx="1287826" cy="428387"/>
            <a:chOff x="-2187624" y="539552"/>
            <a:chExt cx="2187624" cy="504056"/>
          </a:xfrm>
          <a:solidFill>
            <a:srgbClr val="33CCCC"/>
          </a:solidFill>
          <a:effectLst>
            <a:outerShdw blurRad="50800" dist="50800" dir="5400000" algn="ctr" rotWithShape="0">
              <a:schemeClr val="tx1"/>
            </a:outerShdw>
          </a:effectLst>
        </p:grpSpPr>
        <p:sp>
          <p:nvSpPr>
            <p:cNvPr id="15" name="Rectangle 5"/>
            <p:cNvSpPr>
              <a:spLocks noChangeArrowheads="1"/>
            </p:cNvSpPr>
            <p:nvPr/>
          </p:nvSpPr>
          <p:spPr bwMode="auto">
            <a:xfrm>
              <a:off x="-2187624" y="539552"/>
              <a:ext cx="2187624" cy="504056"/>
            </a:xfrm>
            <a:prstGeom prst="rect">
              <a:avLst/>
            </a:prstGeom>
            <a:grpFill/>
            <a:ln w="9360">
              <a:solidFill>
                <a:schemeClr val="accent3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808080">
                  <a:alpha val="50027"/>
                </a:srgbClr>
              </a:outerShdw>
            </a:effectLst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  <p:txBody>
            <a:bodyPr wrap="none" anchor="ctr"/>
            <a:lstStyle/>
            <a:p>
              <a:pPr algn="ctr">
                <a:defRPr/>
              </a:pPr>
              <a:endParaRPr lang="fr-FR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-2187624" y="640717"/>
              <a:ext cx="2187622" cy="307820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1100" b="1" baseline="0" dirty="0">
                  <a:solidFill>
                    <a:schemeClr val="tx1"/>
                  </a:solidFill>
                </a:rPr>
                <a:t>prochain cours</a:t>
              </a:r>
              <a:endParaRPr lang="fr-FR" sz="11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060" name="ZoneTexte 17"/>
          <p:cNvSpPr txBox="1">
            <a:spLocks noChangeArrowheads="1"/>
          </p:cNvSpPr>
          <p:nvPr/>
        </p:nvSpPr>
        <p:spPr bwMode="auto">
          <a:xfrm>
            <a:off x="173831" y="3566790"/>
            <a:ext cx="6408737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fr-FR" dirty="0"/>
              <a:t>La neuropathie diabétique est la  plus fréquente des complications dégénératives du diabète, de manifestations cliniques variées. Elle constitue une des causes du pied diabétique pouvant aboutir à des </a:t>
            </a:r>
            <a:r>
              <a:rPr lang="fr-FR" dirty="0" err="1"/>
              <a:t>amputaions</a:t>
            </a:r>
            <a:r>
              <a:rPr lang="fr-FR" dirty="0"/>
              <a:t> des membres inferieurs. Sa survenue est liée à la durée du diabète et surtout à son équilibre. Le dépistage précoce et le meilleur équilibre du diabète sont nécessaires pour un meilleur pronostic.</a:t>
            </a:r>
          </a:p>
        </p:txBody>
      </p:sp>
      <p:pic>
        <p:nvPicPr>
          <p:cNvPr id="2061" name="Picture 16" descr="D:\Prod\UNFM - E-diab &amp; E-Péd\_DUDAL Cours\e-Diab_2016-03-10\e-diabete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375" y="179388"/>
            <a:ext cx="33496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Image 17" descr="footer-e-diabete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41438" y="8172450"/>
            <a:ext cx="410845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1675</TotalTime>
  <Words>99</Words>
  <Application>Microsoft Office PowerPoint</Application>
  <PresentationFormat>Affichage à l'écran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MS Mincho</vt:lpstr>
      <vt:lpstr>ＭＳ Ｐゴシック</vt:lpstr>
      <vt:lpstr>Arial</vt:lpstr>
      <vt:lpstr>Arial Unicode MS</vt:lpstr>
      <vt:lpstr>Times New Roman</vt:lpstr>
      <vt:lpstr>Verdana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fr50013</dc:creator>
  <cp:lastModifiedBy>Thomas</cp:lastModifiedBy>
  <cp:revision>133</cp:revision>
  <cp:lastPrinted>2018-03-05T12:01:32Z</cp:lastPrinted>
  <dcterms:created xsi:type="dcterms:W3CDTF">2009-09-18T14:11:12Z</dcterms:created>
  <dcterms:modified xsi:type="dcterms:W3CDTF">2018-03-05T12:01:34Z</dcterms:modified>
</cp:coreProperties>
</file>